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1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6368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6901800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19881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9" name="Shape 9"/>
          <p:cNvSpPr/>
          <p:nvPr/>
        </p:nvSpPr>
        <p:spPr>
          <a:xfrm flipH="1">
            <a:off x="-3832" y="16052"/>
            <a:ext cx="10925833" cy="6881034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14659" y="881"/>
            <a:ext cx="10500940" cy="6881034"/>
          </a:xfrm>
          <a:custGeom>
            <a:avLst/>
            <a:gdLst/>
            <a:ahLst/>
            <a:cxnLst/>
            <a:rect l="0" t="0" r="0" b="0"/>
            <a:pathLst>
              <a:path w="24279631" h="6863875" extrusionOk="0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846666" y="-881"/>
            <a:ext cx="2167466" cy="6906895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-524933" y="-4974"/>
            <a:ext cx="1403434" cy="6906895"/>
          </a:xfrm>
          <a:custGeom>
            <a:avLst/>
            <a:gdLst/>
            <a:ahLst/>
            <a:cxnLst/>
            <a:rect l="0" t="0" r="0" b="0"/>
            <a:pathLst>
              <a:path w="2167467" h="6180667" extrusionOk="0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082040" y="1656080"/>
            <a:ext cx="70509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48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082040" y="3230880"/>
            <a:ext cx="7035899" cy="9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152400" algn="r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58990"/>
            <a:ext cx="8229600" cy="484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0"/>
              </a:spcBef>
              <a:buClr>
                <a:schemeClr val="dk2"/>
              </a:buClr>
              <a:buSzPct val="166666"/>
              <a:buFont typeface="Arial"/>
              <a:buChar char="•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indent="-285750" algn="l" rtl="0">
              <a:spcBef>
                <a:spcPts val="560"/>
              </a:spcBef>
              <a:buClr>
                <a:schemeClr val="dk2"/>
              </a:buClr>
              <a:buSzPct val="100000"/>
              <a:buFont typeface="Courier New"/>
              <a:buChar char="o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indent="-228600" algn="l" rtl="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indent="-228600" algn="l" rtl="0">
              <a:spcBef>
                <a:spcPts val="400"/>
              </a:spcBef>
              <a:buClr>
                <a:schemeClr val="dk2"/>
              </a:buClr>
              <a:buSzPct val="166666"/>
              <a:buFont typeface="Arial"/>
              <a:buChar char="•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indent="-228600" algn="l" rtl="0">
              <a:spcBef>
                <a:spcPts val="400"/>
              </a:spcBef>
              <a:buClr>
                <a:schemeClr val="dk2"/>
              </a:buClr>
              <a:buSzPct val="166666"/>
              <a:buFont typeface="Arial"/>
              <a:buChar char="•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sz="2000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sz="2000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7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7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None/>
              <a:defRPr sz="2800"/>
            </a:lvl1pPr>
            <a:lvl2pPr rtl="0">
              <a:buNone/>
              <a:defRPr sz="2400"/>
            </a:lvl2pPr>
            <a:lvl3pPr rtl="0">
              <a:buNone/>
              <a:defRPr sz="2000"/>
            </a:lvl3pPr>
            <a:lvl4pPr rtl="0">
              <a:buNone/>
              <a:defRPr sz="1800"/>
            </a:lvl4pPr>
            <a:lvl5pPr rtl="0">
              <a:buNone/>
              <a:defRPr sz="1800"/>
            </a:lvl5pPr>
            <a:lvl6pPr rtl="0">
              <a:buNone/>
              <a:defRPr sz="1800"/>
            </a:lvl6pPr>
            <a:lvl7pPr rtl="0">
              <a:buNone/>
              <a:defRPr sz="1800"/>
            </a:lvl7pPr>
            <a:lvl8pPr rtl="0">
              <a:buNone/>
              <a:defRPr sz="1800"/>
            </a:lvl8pPr>
            <a:lvl9pPr rtl="0"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48200" y="1658990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None/>
              <a:defRPr sz="2800"/>
            </a:lvl1pPr>
            <a:lvl2pPr rtl="0">
              <a:buNone/>
              <a:defRPr sz="2400"/>
            </a:lvl2pPr>
            <a:lvl3pPr rtl="0">
              <a:buNone/>
              <a:defRPr sz="2000"/>
            </a:lvl3pPr>
            <a:lvl4pPr rtl="0">
              <a:buNone/>
              <a:defRPr sz="1800"/>
            </a:lvl4pPr>
            <a:lvl5pPr rtl="0">
              <a:buNone/>
              <a:defRPr sz="1800"/>
            </a:lvl5pPr>
            <a:lvl6pPr rtl="0">
              <a:buNone/>
              <a:defRPr sz="1800"/>
            </a:lvl6pPr>
            <a:lvl7pPr rtl="0">
              <a:buNone/>
              <a:defRPr sz="1800"/>
            </a:lvl7pPr>
            <a:lvl8pPr rtl="0">
              <a:buNone/>
              <a:defRPr sz="1800"/>
            </a:lvl8pPr>
            <a:lvl9pPr rtl="0"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 rot="10800000" flipH="1">
            <a:off x="-348182" y="-4700"/>
            <a:ext cx="1723519" cy="6862700"/>
          </a:xfrm>
          <a:custGeom>
            <a:avLst/>
            <a:gdLst/>
            <a:ahLst/>
            <a:cxnLst/>
            <a:rect l="0" t="0" r="0" b="0"/>
            <a:pathLst>
              <a:path w="4476675" h="6879900" extrusionOk="0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 flipH="1">
            <a:off x="-1118653" y="-4700"/>
            <a:ext cx="3100650" cy="6862700"/>
          </a:xfrm>
          <a:custGeom>
            <a:avLst/>
            <a:gdLst/>
            <a:ahLst/>
            <a:cxnLst/>
            <a:rect l="0" t="0" r="0" b="0"/>
            <a:pathLst>
              <a:path w="8053639" h="6879900" extrusionOk="0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31" name="Shape 31"/>
          <p:cNvSpPr/>
          <p:nvPr/>
        </p:nvSpPr>
        <p:spPr>
          <a:xfrm rot="10800000">
            <a:off x="8088846" y="-6969"/>
            <a:ext cx="1100667" cy="6864969"/>
          </a:xfrm>
          <a:custGeom>
            <a:avLst/>
            <a:gdLst/>
            <a:ahLst/>
            <a:cxnLst/>
            <a:rect l="0" t="0" r="0" b="0"/>
            <a:pathLst>
              <a:path w="1100668" h="6916846" extrusionOk="0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127" scaled="0"/>
          </a:gra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 34"/>
          <p:cNvGrpSpPr/>
          <p:nvPr/>
        </p:nvGrpSpPr>
        <p:grpSpPr>
          <a:xfrm>
            <a:off x="-6264" y="4933386"/>
            <a:ext cx="9150267" cy="3100650"/>
            <a:chOff x="-6264" y="4933386"/>
            <a:chExt cx="9150267" cy="3100650"/>
          </a:xfrm>
        </p:grpSpPr>
        <p:sp>
          <p:nvSpPr>
            <p:cNvPr id="35" name="Shape 35"/>
            <p:cNvSpPr/>
            <p:nvPr/>
          </p:nvSpPr>
          <p:spPr>
            <a:xfrm>
              <a:off x="-7" y="5537200"/>
              <a:ext cx="9144008" cy="1574769"/>
            </a:xfrm>
            <a:custGeom>
              <a:avLst/>
              <a:gdLst/>
              <a:ahLst/>
              <a:cxnLst/>
              <a:rect l="0" t="0" r="0" b="0"/>
              <a:pathLst>
                <a:path w="9144009" h="1257301" extrusionOk="0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5400000" flipH="1">
              <a:off x="3018543" y="1908578"/>
              <a:ext cx="3100650" cy="9150266"/>
            </a:xfrm>
            <a:custGeom>
              <a:avLst/>
              <a:gdLst/>
              <a:ahLst/>
              <a:cxnLst/>
              <a:rect l="0" t="0" r="0" b="0"/>
              <a:pathLst>
                <a:path w="8053639" h="6879900" extrusionOk="0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7" y="5740400"/>
              <a:ext cx="9144010" cy="1574769"/>
            </a:xfrm>
            <a:custGeom>
              <a:avLst/>
              <a:gdLst/>
              <a:ahLst/>
              <a:cxnLst/>
              <a:rect l="0" t="0" r="0" b="0"/>
              <a:pathLst>
                <a:path w="9144011" h="1257301" extrusionOk="0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45700" rIns="91425" bIns="45700" anchor="ctr" anchorCtr="0">
              <a:spAutoFit/>
            </a:bodyPr>
            <a:lstStyle/>
            <a:p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152400" algn="ctr" rtl="0">
              <a:buSzPct val="100000"/>
              <a:buFont typeface="Trebuchet MS"/>
              <a:buNone/>
              <a:defRPr sz="2400"/>
            </a:lvl1pPr>
            <a:lvl2pPr marL="0" indent="152400" algn="ctr" rtl="0">
              <a:buSzPct val="100000"/>
              <a:buFont typeface="Trebuchet MS"/>
              <a:buNone/>
              <a:defRPr sz="2400"/>
            </a:lvl2pPr>
            <a:lvl3pPr marL="0" indent="152400" algn="ctr" rtl="0">
              <a:buSzPct val="100000"/>
              <a:buFont typeface="Trebuchet MS"/>
              <a:buNone/>
              <a:defRPr sz="2400"/>
            </a:lvl3pPr>
            <a:lvl4pPr marL="0" indent="152400" algn="ctr" rtl="0">
              <a:buSzPct val="100000"/>
              <a:buFont typeface="Trebuchet MS"/>
              <a:buNone/>
              <a:defRPr sz="2400"/>
            </a:lvl4pPr>
            <a:lvl5pPr marL="0" indent="152400" algn="ctr" rtl="0">
              <a:buSzPct val="100000"/>
              <a:buFont typeface="Trebuchet MS"/>
              <a:buNone/>
              <a:defRPr sz="2400"/>
            </a:lvl5pPr>
            <a:lvl6pPr marL="0" indent="152400" algn="ctr" rtl="0">
              <a:buSzPct val="100000"/>
              <a:buFont typeface="Trebuchet MS"/>
              <a:buNone/>
              <a:defRPr sz="2400"/>
            </a:lvl6pPr>
            <a:lvl7pPr marL="0" indent="152400" algn="ctr" rtl="0">
              <a:buSzPct val="100000"/>
              <a:buFont typeface="Trebuchet MS"/>
              <a:buNone/>
              <a:defRPr sz="2400"/>
            </a:lvl7pPr>
            <a:lvl8pPr marL="0" indent="152400" algn="ctr" rtl="0">
              <a:buSzPct val="100000"/>
              <a:buFont typeface="Trebuchet MS"/>
              <a:buNone/>
              <a:defRPr sz="2400"/>
            </a:lvl8pPr>
            <a:lvl9pPr marL="0" indent="152400" algn="ctr" rtl="0">
              <a:buSzPct val="100000"/>
              <a:buFont typeface="Trebuchet MS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54000" algn="l" rtl="0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sz="4000" b="1" i="0" u="none" strike="noStrike" cap="none" baseline="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727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0"/>
              </a:spcBef>
              <a:buClr>
                <a:schemeClr val="dk2"/>
              </a:buClr>
              <a:buSzPct val="166666"/>
              <a:buFont typeface="Arial"/>
              <a:buChar char="•"/>
              <a:defRPr sz="32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indent="-285750" algn="l" rtl="0">
              <a:spcBef>
                <a:spcPts val="560"/>
              </a:spcBef>
              <a:buClr>
                <a:schemeClr val="dk2"/>
              </a:buClr>
              <a:buSzPct val="100000"/>
              <a:buFont typeface="Courier New"/>
              <a:buChar char="o"/>
              <a:defRPr sz="28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indent="-228600" algn="l" rtl="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indent="-228600" algn="l" rtl="0">
              <a:spcBef>
                <a:spcPts val="400"/>
              </a:spcBef>
              <a:buClr>
                <a:schemeClr val="dk2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indent="-228600" algn="l" rtl="0">
              <a:spcBef>
                <a:spcPts val="400"/>
              </a:spcBef>
              <a:buClr>
                <a:schemeClr val="dk2"/>
              </a:buClr>
              <a:buSzPct val="166666"/>
              <a:buFont typeface="Arial"/>
              <a:buChar char="•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indent="-228600" algn="l" rtl="0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572650" y="2743438"/>
            <a:ext cx="7772400" cy="2021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buNone/>
            </a:pPr>
            <a:r>
              <a:rPr lang="en" sz="6000">
                <a:latin typeface="Syncopate"/>
                <a:ea typeface="Syncopate"/>
                <a:cs typeface="Syncopate"/>
                <a:sym typeface="Syncopate"/>
              </a:rPr>
              <a:t>CONNECT</a:t>
            </a:r>
          </a:p>
          <a:p>
            <a:endParaRPr lang="en" sz="6000"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ctrTitle" idx="2"/>
          </p:nvPr>
        </p:nvSpPr>
        <p:spPr>
          <a:xfrm>
            <a:off x="7016950" y="2743438"/>
            <a:ext cx="1328099" cy="6003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l" rtl="0">
              <a:buNone/>
            </a:pPr>
            <a:r>
              <a:rPr lang="en" sz="1400">
                <a:solidFill>
                  <a:srgbClr val="F3F3F3"/>
                </a:solidFill>
                <a:latin typeface="Syncopate"/>
                <a:ea typeface="Syncopate"/>
                <a:cs typeface="Syncopate"/>
                <a:sym typeface="Syncopate"/>
              </a:rPr>
              <a:t>(better)</a:t>
            </a:r>
          </a:p>
        </p:txBody>
      </p:sp>
      <p:sp>
        <p:nvSpPr>
          <p:cNvPr id="43" name="Shape 43"/>
          <p:cNvSpPr/>
          <p:nvPr/>
        </p:nvSpPr>
        <p:spPr>
          <a:xfrm>
            <a:off x="4857750" y="4361339"/>
            <a:ext cx="2857500" cy="6286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236825" y="5430760"/>
            <a:ext cx="1220286" cy="129907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Med-Fi Demo</a:t>
            </a:r>
          </a:p>
        </p:txBody>
      </p:sp>
      <p:pic>
        <p:nvPicPr>
          <p:cNvPr id="3" name="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7384" y="1846069"/>
            <a:ext cx="7277936" cy="4093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52225" y="1941825"/>
            <a:ext cx="7356300" cy="33111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b="1"/>
              <a:t>Observational walkthrough and post task semi-structured interview </a:t>
            </a:r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b="1"/>
              <a:t>2 Professors, 5 TAs, 1 Student.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User Feedback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93850" y="1841950"/>
            <a:ext cx="7356300" cy="243756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b="1" dirty="0"/>
              <a:t>Inheritance  </a:t>
            </a:r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Ease of use </a:t>
            </a:r>
            <a:r>
              <a:rPr lang="en" b="1" dirty="0" smtClean="0"/>
              <a:t>8/8</a:t>
            </a:r>
            <a:endParaRPr lang="en-US" b="1" dirty="0" smtClean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endParaRPr lang="en" b="1" dirty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Suggested Confirmation Box </a:t>
            </a:r>
            <a:r>
              <a:rPr lang="en" b="1" dirty="0"/>
              <a:t>2/8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User Feedback</a:t>
            </a:r>
          </a:p>
        </p:txBody>
      </p:sp>
      <p:sp>
        <p:nvSpPr>
          <p:cNvPr id="130" name="Shape 130"/>
          <p:cNvSpPr/>
          <p:nvPr/>
        </p:nvSpPr>
        <p:spPr>
          <a:xfrm>
            <a:off x="4342936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1" name="Shape 131"/>
          <p:cNvSpPr/>
          <p:nvPr/>
        </p:nvSpPr>
        <p:spPr>
          <a:xfrm>
            <a:off x="5482185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2" name="Shape 132"/>
          <p:cNvSpPr/>
          <p:nvPr/>
        </p:nvSpPr>
        <p:spPr>
          <a:xfrm>
            <a:off x="2634063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3" name="Shape 133"/>
          <p:cNvSpPr/>
          <p:nvPr/>
        </p:nvSpPr>
        <p:spPr>
          <a:xfrm>
            <a:off x="3203687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4" name="Shape 134"/>
          <p:cNvSpPr/>
          <p:nvPr/>
        </p:nvSpPr>
        <p:spPr>
          <a:xfrm>
            <a:off x="3773312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5" name="Shape 135"/>
          <p:cNvSpPr/>
          <p:nvPr/>
        </p:nvSpPr>
        <p:spPr>
          <a:xfrm>
            <a:off x="4342936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6" name="Shape 136"/>
          <p:cNvSpPr/>
          <p:nvPr/>
        </p:nvSpPr>
        <p:spPr>
          <a:xfrm>
            <a:off x="4912561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7" name="Shape 137"/>
          <p:cNvSpPr/>
          <p:nvPr/>
        </p:nvSpPr>
        <p:spPr>
          <a:xfrm>
            <a:off x="3773312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8" name="Shape 138"/>
          <p:cNvSpPr/>
          <p:nvPr/>
        </p:nvSpPr>
        <p:spPr>
          <a:xfrm>
            <a:off x="3203687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9" name="Shape 139"/>
          <p:cNvSpPr/>
          <p:nvPr/>
        </p:nvSpPr>
        <p:spPr>
          <a:xfrm>
            <a:off x="2634063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0" name="Shape 140"/>
          <p:cNvSpPr/>
          <p:nvPr/>
        </p:nvSpPr>
        <p:spPr>
          <a:xfrm>
            <a:off x="1494814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1" name="Shape 141"/>
          <p:cNvSpPr/>
          <p:nvPr/>
        </p:nvSpPr>
        <p:spPr>
          <a:xfrm>
            <a:off x="2064438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2" name="Shape 142"/>
          <p:cNvSpPr/>
          <p:nvPr/>
        </p:nvSpPr>
        <p:spPr>
          <a:xfrm>
            <a:off x="4912561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3" name="Shape 143"/>
          <p:cNvSpPr/>
          <p:nvPr/>
        </p:nvSpPr>
        <p:spPr>
          <a:xfrm>
            <a:off x="5482185" y="3067050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4" name="Shape 144"/>
          <p:cNvSpPr/>
          <p:nvPr/>
        </p:nvSpPr>
        <p:spPr>
          <a:xfrm>
            <a:off x="1494814" y="4364837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5" name="Shape 145"/>
          <p:cNvSpPr/>
          <p:nvPr/>
        </p:nvSpPr>
        <p:spPr>
          <a:xfrm>
            <a:off x="2064438" y="4364837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105787" y="4439073"/>
            <a:ext cx="2687452" cy="20936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User Feedback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17300" y="1841975"/>
            <a:ext cx="7356300" cy="243756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b="1" dirty="0"/>
              <a:t>Exam Adoption </a:t>
            </a:r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Requested for More Instructions</a:t>
            </a:r>
            <a:r>
              <a:rPr lang="en" b="1" dirty="0"/>
              <a:t> </a:t>
            </a:r>
            <a:r>
              <a:rPr lang="en" b="1" dirty="0" smtClean="0"/>
              <a:t>7/8</a:t>
            </a:r>
            <a:endParaRPr lang="en-US" b="1" dirty="0" smtClean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endParaRPr lang="en" b="1" dirty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Reduced Number of...</a:t>
            </a:r>
          </a:p>
        </p:txBody>
      </p:sp>
      <p:sp>
        <p:nvSpPr>
          <p:cNvPr id="153" name="Shape 153"/>
          <p:cNvSpPr/>
          <p:nvPr/>
        </p:nvSpPr>
        <p:spPr>
          <a:xfrm>
            <a:off x="4925486" y="3032375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54" name="Shape 154"/>
          <p:cNvSpPr/>
          <p:nvPr/>
        </p:nvSpPr>
        <p:spPr>
          <a:xfrm>
            <a:off x="1507739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5" name="Shape 155"/>
          <p:cNvSpPr/>
          <p:nvPr/>
        </p:nvSpPr>
        <p:spPr>
          <a:xfrm>
            <a:off x="2077363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6" name="Shape 156"/>
          <p:cNvSpPr/>
          <p:nvPr/>
        </p:nvSpPr>
        <p:spPr>
          <a:xfrm>
            <a:off x="2646988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7" name="Shape 157"/>
          <p:cNvSpPr/>
          <p:nvPr/>
        </p:nvSpPr>
        <p:spPr>
          <a:xfrm>
            <a:off x="3216612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8" name="Shape 158"/>
          <p:cNvSpPr/>
          <p:nvPr/>
        </p:nvSpPr>
        <p:spPr>
          <a:xfrm>
            <a:off x="3786237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9" name="Shape 159"/>
          <p:cNvSpPr/>
          <p:nvPr/>
        </p:nvSpPr>
        <p:spPr>
          <a:xfrm>
            <a:off x="4355861" y="3046662"/>
            <a:ext cx="228600" cy="571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60" name="Shape 160"/>
          <p:cNvSpPr txBox="1"/>
          <p:nvPr/>
        </p:nvSpPr>
        <p:spPr>
          <a:xfrm>
            <a:off x="6535550" y="4481550"/>
            <a:ext cx="1137000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25%</a:t>
            </a:r>
          </a:p>
          <a:p>
            <a:endParaRPr lang="en" sz="2400" b="1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cxnSp>
        <p:nvCxnSpPr>
          <p:cNvPr id="161" name="Shape 161"/>
          <p:cNvCxnSpPr/>
          <p:nvPr/>
        </p:nvCxnSpPr>
        <p:spPr>
          <a:xfrm flipH="1">
            <a:off x="2875588" y="4439073"/>
            <a:ext cx="14999" cy="1583999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2" name="Shape 162"/>
          <p:cNvSpPr/>
          <p:nvPr/>
        </p:nvSpPr>
        <p:spPr>
          <a:xfrm>
            <a:off x="4355861" y="4408662"/>
            <a:ext cx="2990850" cy="21240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cxnSp>
        <p:nvCxnSpPr>
          <p:cNvPr id="163" name="Shape 163"/>
          <p:cNvCxnSpPr/>
          <p:nvPr/>
        </p:nvCxnSpPr>
        <p:spPr>
          <a:xfrm flipH="1">
            <a:off x="6245200" y="4596600"/>
            <a:ext cx="1199" cy="4958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2970187" y="4596600"/>
            <a:ext cx="1137000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75%</a:t>
            </a:r>
          </a:p>
          <a:p>
            <a:endParaRPr lang="en" sz="2400" b="1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643975" y="5068100"/>
            <a:ext cx="3657600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567111" y="5171655"/>
            <a:ext cx="1720499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Pages</a:t>
            </a:r>
          </a:p>
          <a:p>
            <a:endParaRPr lang="en" sz="2400" b="1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243800" y="5326423"/>
            <a:ext cx="1720499" cy="497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Clicks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User Feedback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17300" y="1841975"/>
            <a:ext cx="7356300" cy="243756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 b="1" dirty="0"/>
              <a:t>Group Management</a:t>
            </a:r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Like Layout &amp; Idea of Grouping</a:t>
            </a:r>
            <a:r>
              <a:rPr lang="en" b="1" dirty="0"/>
              <a:t> </a:t>
            </a:r>
            <a:r>
              <a:rPr lang="en" b="1" dirty="0" smtClean="0"/>
              <a:t>4/4</a:t>
            </a:r>
            <a:endParaRPr lang="en-US" b="1" dirty="0" smtClean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endParaRPr lang="en" b="1" dirty="0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 dirty="0"/>
              <a:t>Requested for More Instruction </a:t>
            </a:r>
            <a:r>
              <a:rPr lang="en" b="1" dirty="0"/>
              <a:t>2/4</a:t>
            </a:r>
          </a:p>
        </p:txBody>
      </p:sp>
      <p:sp>
        <p:nvSpPr>
          <p:cNvPr id="174" name="Shape 174"/>
          <p:cNvSpPr/>
          <p:nvPr/>
        </p:nvSpPr>
        <p:spPr>
          <a:xfrm>
            <a:off x="1507739" y="3046662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5" name="Shape 175"/>
          <p:cNvSpPr/>
          <p:nvPr/>
        </p:nvSpPr>
        <p:spPr>
          <a:xfrm>
            <a:off x="2077363" y="3046662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6" name="Shape 176"/>
          <p:cNvSpPr/>
          <p:nvPr/>
        </p:nvSpPr>
        <p:spPr>
          <a:xfrm>
            <a:off x="2646988" y="3046662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7" name="Shape 177"/>
          <p:cNvSpPr/>
          <p:nvPr/>
        </p:nvSpPr>
        <p:spPr>
          <a:xfrm>
            <a:off x="3216612" y="3046662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8" name="Shape 178"/>
          <p:cNvSpPr/>
          <p:nvPr/>
        </p:nvSpPr>
        <p:spPr>
          <a:xfrm>
            <a:off x="2634063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79" name="Shape 179"/>
          <p:cNvSpPr/>
          <p:nvPr/>
        </p:nvSpPr>
        <p:spPr>
          <a:xfrm>
            <a:off x="3203687" y="4350550"/>
            <a:ext cx="228600" cy="6000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80" name="Shape 180"/>
          <p:cNvSpPr/>
          <p:nvPr/>
        </p:nvSpPr>
        <p:spPr>
          <a:xfrm>
            <a:off x="1494814" y="4364837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81" name="Shape 181"/>
          <p:cNvSpPr/>
          <p:nvPr/>
        </p:nvSpPr>
        <p:spPr>
          <a:xfrm>
            <a:off x="2064438" y="4364837"/>
            <a:ext cx="228600" cy="571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3048000" y="0"/>
            <a:ext cx="3047999" cy="68579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Reference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457200" y="1658990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100"/>
              <a:t>[1]:http://www.flickr.com/photos/heatsink/110859301/</a:t>
            </a:r>
          </a:p>
          <a:p>
            <a:pPr>
              <a:buNone/>
            </a:pPr>
            <a:r>
              <a:rPr lang="en" sz="1100"/>
              <a:t>[2] http://www.modspace.com/fileadmin/Media/images/mobile_offices/classrooms/daycare-rendering.jpg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6572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Who We Are</a:t>
            </a:r>
          </a:p>
        </p:txBody>
      </p:sp>
      <p:grpSp>
        <p:nvGrpSpPr>
          <p:cNvPr id="50" name="Shape 50"/>
          <p:cNvGrpSpPr/>
          <p:nvPr/>
        </p:nvGrpSpPr>
        <p:grpSpPr>
          <a:xfrm>
            <a:off x="624760" y="1190585"/>
            <a:ext cx="2538343" cy="2437689"/>
            <a:chOff x="365726" y="1600200"/>
            <a:chExt cx="2499599" cy="2400717"/>
          </a:xfrm>
        </p:grpSpPr>
        <p:sp>
          <p:nvSpPr>
            <p:cNvPr id="51" name="Shape 51"/>
            <p:cNvSpPr/>
            <p:nvPr/>
          </p:nvSpPr>
          <p:spPr>
            <a:xfrm>
              <a:off x="457200" y="1600200"/>
              <a:ext cx="2408126" cy="240071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</p:sp>
        <p:sp>
          <p:nvSpPr>
            <p:cNvPr id="52" name="Shape 52"/>
            <p:cNvSpPr txBox="1"/>
            <p:nvPr/>
          </p:nvSpPr>
          <p:spPr>
            <a:xfrm>
              <a:off x="365726" y="1600200"/>
              <a:ext cx="2499599" cy="518100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>
                <a:buNone/>
              </a:pPr>
              <a:r>
                <a:rPr lang="en" b="1">
                  <a:solidFill>
                    <a:srgbClr val="FFFFFF"/>
                  </a:solidFill>
                  <a:latin typeface="Syncopate"/>
                  <a:ea typeface="Syncopate"/>
                  <a:cs typeface="Syncopate"/>
                  <a:sym typeface="Syncopate"/>
                </a:rPr>
                <a:t>Evan Louie</a:t>
              </a:r>
            </a:p>
          </p:txBody>
        </p:sp>
      </p:grpSp>
      <p:sp>
        <p:nvSpPr>
          <p:cNvPr id="53" name="Shape 53"/>
          <p:cNvSpPr/>
          <p:nvPr/>
        </p:nvSpPr>
        <p:spPr>
          <a:xfrm>
            <a:off x="3942691" y="1304378"/>
            <a:ext cx="2625224" cy="221010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grpSp>
        <p:nvGrpSpPr>
          <p:cNvPr id="54" name="Shape 54"/>
          <p:cNvGrpSpPr/>
          <p:nvPr/>
        </p:nvGrpSpPr>
        <p:grpSpPr>
          <a:xfrm>
            <a:off x="2059875" y="2965795"/>
            <a:ext cx="3713350" cy="2459779"/>
            <a:chOff x="457200" y="4108120"/>
            <a:chExt cx="3713350" cy="2459779"/>
          </a:xfrm>
        </p:grpSpPr>
        <p:sp>
          <p:nvSpPr>
            <p:cNvPr id="55" name="Shape 55"/>
            <p:cNvSpPr/>
            <p:nvPr/>
          </p:nvSpPr>
          <p:spPr>
            <a:xfrm>
              <a:off x="457200" y="4108120"/>
              <a:ext cx="2459779" cy="2459779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</p:sp>
        <p:sp>
          <p:nvSpPr>
            <p:cNvPr id="56" name="Shape 56"/>
            <p:cNvSpPr txBox="1"/>
            <p:nvPr/>
          </p:nvSpPr>
          <p:spPr>
            <a:xfrm>
              <a:off x="1036150" y="4325074"/>
              <a:ext cx="3134400" cy="556799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>
                <a:buNone/>
              </a:pPr>
              <a:r>
                <a:rPr lang="en" sz="1800" b="1">
                  <a:solidFill>
                    <a:srgbClr val="FFFFFF"/>
                  </a:solidFill>
                  <a:latin typeface="Syncopate"/>
                  <a:ea typeface="Syncopate"/>
                  <a:cs typeface="Syncopate"/>
                  <a:sym typeface="Syncopate"/>
                </a:rPr>
                <a:t>Jeff Chan</a:t>
              </a:r>
            </a:p>
          </p:txBody>
        </p:sp>
      </p:grpSp>
      <p:grpSp>
        <p:nvGrpSpPr>
          <p:cNvPr id="57" name="Shape 57"/>
          <p:cNvGrpSpPr/>
          <p:nvPr/>
        </p:nvGrpSpPr>
        <p:grpSpPr>
          <a:xfrm>
            <a:off x="5955182" y="2818986"/>
            <a:ext cx="3522393" cy="2430438"/>
            <a:chOff x="6257882" y="4137461"/>
            <a:chExt cx="3522393" cy="2430438"/>
          </a:xfrm>
        </p:grpSpPr>
        <p:sp>
          <p:nvSpPr>
            <p:cNvPr id="58" name="Shape 58"/>
            <p:cNvSpPr/>
            <p:nvPr/>
          </p:nvSpPr>
          <p:spPr>
            <a:xfrm>
              <a:off x="6257882" y="4137461"/>
              <a:ext cx="2428918" cy="2430438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</p:sp>
        <p:sp>
          <p:nvSpPr>
            <p:cNvPr id="59" name="Shape 59"/>
            <p:cNvSpPr txBox="1"/>
            <p:nvPr/>
          </p:nvSpPr>
          <p:spPr>
            <a:xfrm>
              <a:off x="6645875" y="5631074"/>
              <a:ext cx="3134400" cy="556799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lvl="0" rtl="0">
                <a:buNone/>
              </a:pPr>
              <a:r>
                <a:rPr lang="en" sz="1800" b="1">
                  <a:solidFill>
                    <a:srgbClr val="FFFFFF"/>
                  </a:solidFill>
                  <a:latin typeface="Syncopate"/>
                  <a:ea typeface="Syncopate"/>
                  <a:cs typeface="Syncopate"/>
                  <a:sym typeface="Syncopate"/>
                </a:rPr>
                <a:t>Sandy Fang</a:t>
              </a:r>
            </a:p>
          </p:txBody>
        </p:sp>
      </p:grpSp>
      <p:sp>
        <p:nvSpPr>
          <p:cNvPr id="60" name="Shape 60"/>
          <p:cNvSpPr txBox="1"/>
          <p:nvPr/>
        </p:nvSpPr>
        <p:spPr>
          <a:xfrm>
            <a:off x="5118125" y="1527128"/>
            <a:ext cx="2636699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 sz="18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Weifon Liu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624760" y="5932500"/>
            <a:ext cx="8133899" cy="9254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buNone/>
            </a:pPr>
            <a:r>
              <a:rPr lang="en" sz="2400" b="1">
                <a:latin typeface="Syncopate"/>
                <a:ea typeface="Syncopate"/>
                <a:cs typeface="Syncopate"/>
                <a:sym typeface="Syncopate"/>
              </a:rPr>
              <a:t>Socially Awkward Penguins</a:t>
            </a:r>
          </a:p>
          <a:p>
            <a:pPr lvl="0" algn="ctr" rtl="0">
              <a:buNone/>
            </a:pPr>
            <a:r>
              <a:rPr lang="en" sz="2400" b="1">
                <a:latin typeface="Syncopate"/>
                <a:ea typeface="Syncopate"/>
                <a:cs typeface="Syncopate"/>
                <a:sym typeface="Syncopate"/>
              </a:rPr>
              <a:t>(Nebulung)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What is Connect?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07475" y="1600337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Course Management Tool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Aimed at professors and students to enable:</a:t>
            </a:r>
          </a:p>
          <a:p>
            <a:pPr marL="914400" lvl="1" indent="-406400" rtl="0"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Collaboration</a:t>
            </a:r>
          </a:p>
          <a:p>
            <a:pPr marL="914400" lvl="1" indent="-406400" rtl="0"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Online Quiz</a:t>
            </a:r>
          </a:p>
          <a:p>
            <a:pPr marL="914400" lvl="1" indent="-406400" rtl="0">
              <a:buClr>
                <a:schemeClr val="dk2"/>
              </a:buClr>
              <a:buSzPct val="87500"/>
              <a:buFont typeface="Courier New"/>
              <a:buChar char="o"/>
            </a:pPr>
            <a:r>
              <a:rPr lang="en"/>
              <a:t>Announcement</a:t>
            </a:r>
          </a:p>
          <a:p>
            <a:endParaRPr lang="en"/>
          </a:p>
        </p:txBody>
      </p:sp>
      <p:sp>
        <p:nvSpPr>
          <p:cNvPr id="68" name="Shape 68"/>
          <p:cNvSpPr/>
          <p:nvPr/>
        </p:nvSpPr>
        <p:spPr>
          <a:xfrm>
            <a:off x="4705875" y="4227725"/>
            <a:ext cx="4219575" cy="23717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
</a:t>
            </a:r>
            <a:r>
              <a:rPr lang="en">
                <a:latin typeface="Syncopate"/>
                <a:ea typeface="Syncopate"/>
                <a:cs typeface="Syncopate"/>
                <a:sym typeface="Syncopate"/>
              </a:rPr>
              <a:t>Stakeholders</a:t>
            </a:r>
          </a:p>
        </p:txBody>
      </p:sp>
      <p:sp>
        <p:nvSpPr>
          <p:cNvPr id="74" name="Shape 74"/>
          <p:cNvSpPr/>
          <p:nvPr/>
        </p:nvSpPr>
        <p:spPr>
          <a:xfrm>
            <a:off x="398300" y="1860075"/>
            <a:ext cx="2822880" cy="311088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5" name="Shape 75"/>
          <p:cNvSpPr txBox="1"/>
          <p:nvPr/>
        </p:nvSpPr>
        <p:spPr>
          <a:xfrm>
            <a:off x="398300" y="4970958"/>
            <a:ext cx="2636699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Professor</a:t>
            </a:r>
          </a:p>
        </p:txBody>
      </p:sp>
      <p:sp>
        <p:nvSpPr>
          <p:cNvPr id="76" name="Shape 76"/>
          <p:cNvSpPr/>
          <p:nvPr/>
        </p:nvSpPr>
        <p:spPr>
          <a:xfrm>
            <a:off x="3874650" y="1860075"/>
            <a:ext cx="1895475" cy="19526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7" name="Shape 77"/>
          <p:cNvSpPr txBox="1"/>
          <p:nvPr/>
        </p:nvSpPr>
        <p:spPr>
          <a:xfrm>
            <a:off x="3997600" y="3812700"/>
            <a:ext cx="2636699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TA</a:t>
            </a:r>
          </a:p>
          <a:p>
            <a:endParaRPr lang="en" sz="2400" b="1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6634300" y="3514275"/>
            <a:ext cx="2636699" cy="62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FFFFFF"/>
                </a:solidFill>
                <a:latin typeface="Syncopate"/>
                <a:ea typeface="Syncopate"/>
                <a:cs typeface="Syncopate"/>
                <a:sym typeface="Syncopate"/>
              </a:rPr>
              <a:t>STUDENTS</a:t>
            </a:r>
          </a:p>
          <a:p>
            <a:endParaRPr lang="en" sz="2400" b="1">
              <a:solidFill>
                <a:srgbClr val="FFFFFF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5511900" y="4050125"/>
            <a:ext cx="3417042" cy="248165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Problems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07475" y="1600337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Cluttered UI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Difficult to Navigate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Cannot Inherit Content 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Difficult to edit quizzes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No File Sharing or Group Management</a:t>
            </a:r>
          </a:p>
          <a:p>
            <a:endParaRPr lang="en"/>
          </a:p>
        </p:txBody>
      </p:sp>
      <p:sp>
        <p:nvSpPr>
          <p:cNvPr id="86" name="Shape 86"/>
          <p:cNvSpPr/>
          <p:nvPr/>
        </p:nvSpPr>
        <p:spPr>
          <a:xfrm>
            <a:off x="631167" y="1600337"/>
            <a:ext cx="7868705" cy="50624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Problems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07475" y="1600337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Cluttered UI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Difficult to Navigate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Cannot Inherit Content 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Difficult to edit quizzes</a:t>
            </a:r>
          </a:p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No File Sharing or Group Management</a:t>
            </a:r>
          </a:p>
          <a:p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3719222" y="2972203"/>
            <a:ext cx="4967715" cy="372499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800148"/>
            <a:ext cx="8229600" cy="80018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dirty="0" smtClean="0">
                <a:latin typeface="Syncopate"/>
                <a:ea typeface="Syncopate"/>
                <a:cs typeface="Syncopate"/>
                <a:sym typeface="Syncopate"/>
              </a:rPr>
              <a:t>Goal</a:t>
            </a:r>
            <a:r>
              <a:rPr lang="en-US" dirty="0" smtClean="0">
                <a:latin typeface="Syncopate"/>
                <a:ea typeface="Syncopate"/>
                <a:cs typeface="Syncopate"/>
                <a:sym typeface="Syncopate"/>
              </a:rPr>
              <a:t>s</a:t>
            </a:r>
            <a:endParaRPr lang="en" dirty="0"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093976" y="1863260"/>
            <a:ext cx="7602300" cy="27431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31800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A </a:t>
            </a:r>
            <a:r>
              <a:rPr lang="en" b="1">
                <a:solidFill>
                  <a:srgbClr val="FF0000"/>
                </a:solidFill>
              </a:rPr>
              <a:t>UNIFIED</a:t>
            </a:r>
            <a:r>
              <a:rPr lang="en"/>
              <a:t> course management tool which fulfills the needs of all users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Low-fi ProtoType</a:t>
            </a:r>
          </a:p>
        </p:txBody>
      </p:sp>
      <p:sp>
        <p:nvSpPr>
          <p:cNvPr id="105" name="Shape 105"/>
          <p:cNvSpPr/>
          <p:nvPr/>
        </p:nvSpPr>
        <p:spPr>
          <a:xfrm>
            <a:off x="632520" y="1720148"/>
            <a:ext cx="7878958" cy="48793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7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latin typeface="Syncopate"/>
                <a:ea typeface="Syncopate"/>
                <a:cs typeface="Syncopate"/>
                <a:sym typeface="Syncopate"/>
              </a:rPr>
              <a:t>Low-fi ProtoType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61348" y="2111323"/>
            <a:ext cx="8186099" cy="43002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buNone/>
            </a:pPr>
            <a:r>
              <a:rPr lang="en"/>
              <a:t>Cognitive Walkthrough:</a:t>
            </a:r>
          </a:p>
          <a:p>
            <a:endParaRPr lang="en"/>
          </a:p>
          <a:p>
            <a:pPr marL="457200" lvl="0" indent="-431800" rtl="0">
              <a:lnSpc>
                <a:spcPct val="115000"/>
              </a:lnSpc>
              <a:buClr>
                <a:schemeClr val="dk2"/>
              </a:buClr>
              <a:buSzPct val="100000"/>
              <a:buFont typeface="Wingdings"/>
              <a:buChar char="§"/>
            </a:pPr>
            <a:r>
              <a:rPr lang="en"/>
              <a:t>We found that we need: </a:t>
            </a:r>
          </a:p>
          <a:p>
            <a:pPr marL="914400" lvl="1" indent="-431800" rtl="0">
              <a:lnSpc>
                <a:spcPct val="115000"/>
              </a:lnSpc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200"/>
              <a:t>a more reduced and minimal UI</a:t>
            </a:r>
          </a:p>
          <a:p>
            <a:pPr marL="914400" lvl="1" indent="-431800" rtl="0">
              <a:lnSpc>
                <a:spcPct val="115000"/>
              </a:lnSpc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200"/>
              <a:t>Easier navigation of functionality</a:t>
            </a:r>
          </a:p>
          <a:p>
            <a:pPr marL="914400" lvl="1" indent="-431800" rtl="0">
              <a:lnSpc>
                <a:spcPct val="115000"/>
              </a:lnSpc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200"/>
              <a:t>Reduce the number of steps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203</Words>
  <Application>Microsoft Macintosh PowerPoint</Application>
  <PresentationFormat>On-screen Show (4:3)</PresentationFormat>
  <Paragraphs>67</Paragraphs>
  <Slides>16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/>
      <vt:lpstr>CONNECT </vt:lpstr>
      <vt:lpstr>Who We Are</vt:lpstr>
      <vt:lpstr>What is Connect?</vt:lpstr>
      <vt:lpstr>
Stakeholders</vt:lpstr>
      <vt:lpstr>Problems</vt:lpstr>
      <vt:lpstr>Problems</vt:lpstr>
      <vt:lpstr>Goals</vt:lpstr>
      <vt:lpstr>Low-fi ProtoType</vt:lpstr>
      <vt:lpstr>Low-fi ProtoType</vt:lpstr>
      <vt:lpstr>Med-Fi Demo</vt:lpstr>
      <vt:lpstr>User Feedback</vt:lpstr>
      <vt:lpstr>User Feedback</vt:lpstr>
      <vt:lpstr>User Feedback</vt:lpstr>
      <vt:lpstr>User Feedback</vt:lpstr>
      <vt:lpstr>PowerPoint Presentation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</dc:title>
  <cp:lastModifiedBy>Jeffery Chan</cp:lastModifiedBy>
  <cp:revision>2</cp:revision>
  <dcterms:modified xsi:type="dcterms:W3CDTF">2012-11-29T03:38:15Z</dcterms:modified>
</cp:coreProperties>
</file>